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6" r:id="rId1"/>
    <p:sldMasterId id="2147483718" r:id="rId2"/>
  </p:sldMasterIdLst>
  <p:sldIdLst>
    <p:sldId id="256" r:id="rId3"/>
    <p:sldId id="301" r:id="rId4"/>
    <p:sldId id="294" r:id="rId5"/>
    <p:sldId id="259" r:id="rId6"/>
    <p:sldId id="292" r:id="rId7"/>
    <p:sldId id="266" r:id="rId8"/>
    <p:sldId id="260" r:id="rId9"/>
    <p:sldId id="293" r:id="rId10"/>
    <p:sldId id="261" r:id="rId11"/>
    <p:sldId id="295" r:id="rId12"/>
    <p:sldId id="297" r:id="rId13"/>
    <p:sldId id="273" r:id="rId14"/>
    <p:sldId id="296" r:id="rId15"/>
    <p:sldId id="298" r:id="rId16"/>
    <p:sldId id="303" r:id="rId17"/>
    <p:sldId id="299" r:id="rId18"/>
    <p:sldId id="304" r:id="rId19"/>
    <p:sldId id="300" r:id="rId20"/>
    <p:sldId id="305" r:id="rId21"/>
    <p:sldId id="306" r:id="rId22"/>
    <p:sldId id="271" r:id="rId23"/>
    <p:sldId id="302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548" autoAdjust="0"/>
    <p:restoredTop sz="94660"/>
  </p:normalViewPr>
  <p:slideViewPr>
    <p:cSldViewPr snapToGrid="0">
      <p:cViewPr varScale="1">
        <p:scale>
          <a:sx n="68" d="100"/>
          <a:sy n="68" d="100"/>
        </p:scale>
        <p:origin x="-102" y="-10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318BB2-426C-4574-BA00-42C277E7F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1E1B240-BC52-4C96-B5AB-8A6428996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405975-78A6-433E-BF59-9EEBBA088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E64847-5B1C-4477-858F-25F867854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2611D9-F41F-4BF8-8D0B-153D295B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656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F6FEC5-7C35-4072-999E-B4C2C44A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40AB0B9-04A8-4424-9A4C-64F891043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0CD1C5-DA2E-4300-88D9-43CFD078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CFB42E-2974-402F-841A-E8C1FED8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664CAF-96F0-4DC1-ABE9-A9BD46B62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2109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5A8D1E2-9C18-4E90-AEEE-9DEB677338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5D438F7-1DC8-42A5-99A9-FC8571C2D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75EB95-E0CB-409F-A314-901E3FA28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F24E7C-5EE4-4138-B658-AF247F1C0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129BB1-7CC9-4B44-A127-210F6062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607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4817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74765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95304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5611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13501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979646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1244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928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95F40E-7F79-42F4-8976-00998D467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B478C1-A716-46C6-93C5-02369EF1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9D2025B-128C-4A2B-BA15-36E635CA2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C46F2F2-675C-47AE-8007-D208DABA0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19593E-4AC7-4880-B481-002AD733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75173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7371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97912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4339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4F2B62-3317-447D-A194-69DA20544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B3CB86-C8A9-4319-BC4F-90B37E439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0D9297-CF3C-4527-8D6B-EDE4C245B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2256BB8-F3F3-4A3D-9CB0-E502E1CB1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DDADE5-0260-437A-A36D-73761B0E7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920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5A5D8A-E08C-4448-A212-061B3309A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3975FD-8BFD-4EC0-83AE-10EF249DF3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69DDCD-65DC-477C-8CF4-67F298F81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E5961AB-B91F-4D45-9364-80A3BDC0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1780F2-3A54-4CA0-9660-5B60C3051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F3B0B03-19E2-4581-A984-0E1C1A26C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457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4D6D81-FFD4-4211-A654-3C70579CC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50BF8A2-70BA-41DB-8E31-F1D99CF9D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2B923B2-1DC7-436D-8D79-F57AAA1F9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F69EBD8-E297-42EE-9CA1-95AA345EB4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627D1B9-A52B-40B8-97D4-547F3FFD3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E50C0A0-B1E3-4C09-8B0C-33A79E46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26761E5-7EB6-4E64-A0F9-874E8E6D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643CEB4-3FBD-4A48-AD2D-2494D038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848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818457-8C96-4BB7-B15F-66A5B9C55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A1B2EC8-9062-4AC6-AE0D-5F18328A6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A1B942A-C523-44B7-9DBA-4F37D9AE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A8AD213-BC8B-4F01-8B45-AF3B66B67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77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2CB751A-DEBF-4056-980A-00690FD0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4F77046-11E6-4658-9694-129AE4EB7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7D5A6C3-6E53-4685-8EBC-1EC861869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47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A2C931-D1A6-42DA-8755-7FA1A54F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D2306B-7ECB-432D-AB20-BC7F54F2E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0D0BAC-BF8B-4224-B6F4-9205B08CF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1F76281-A911-4E3C-B61B-939FA9721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C5DF1E-521D-450A-BFCC-AB8D8E6B6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9BB03BD-1B03-4187-B78E-9D4508289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599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E2E942-AE16-4BB3-9218-46DC70579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E59E8C4-AD96-465A-92CF-4A6652271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27D6171-12C8-467B-A33E-46DA2C1B4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7EBDD3D-03C0-4ADA-9D95-D3A518FC8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A4EF36E-A7B2-4B11-8E47-3F7C8C6B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C8892BC-208A-491E-ADEE-5BD3ECA2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377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6AF0D3-923B-4E45-967C-943B8F8B8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BB0C62-C980-47FE-A1AE-F7FBA8665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0F18B8-FABD-4312-AEEE-9DE5D8A18D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F8F0FD-22A5-43DB-9F29-A79C6CB26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A6EA32-DF36-4C13-9D96-A098EE211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65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26F74-B729-4EF0-939D-D5337FB1D6A3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08A369-C7CE-42C7-86D7-1BB4C736C0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69033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ACE707-AB73-4C3D-A2FA-3609A389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723816"/>
            <a:ext cx="6426316" cy="2524351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ru-RU" sz="4000" b="1" dirty="0" smtClean="0"/>
              <a:t>Карельские сказки: </a:t>
            </a:r>
            <a:r>
              <a:rPr lang="ru-RU" sz="3200" b="1" dirty="0" smtClean="0"/>
              <a:t>ЧИТАЕМ И ИГРАЕМ</a:t>
            </a:r>
            <a:endParaRPr lang="ru-RU" sz="32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FA6FCC9-F6A3-41AD-831E-73BD41C23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085" y="3999434"/>
            <a:ext cx="5060515" cy="1766170"/>
          </a:xfr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 smtClean="0"/>
              <a:t>Бибилов</a:t>
            </a:r>
            <a:r>
              <a:rPr lang="ru-RU" sz="2400" dirty="0" smtClean="0"/>
              <a:t> Арсений</a:t>
            </a:r>
            <a:br>
              <a:rPr lang="ru-RU" sz="2400" dirty="0" smtClean="0"/>
            </a:br>
            <a:r>
              <a:rPr lang="ru-RU" sz="2400" dirty="0" smtClean="0"/>
              <a:t>МОУ СОШ №8. 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г. Кондопога</a:t>
            </a:r>
            <a:br>
              <a:rPr lang="ru-RU" sz="2400" dirty="0" smtClean="0"/>
            </a:br>
            <a:r>
              <a:rPr lang="ru-RU" sz="2400" dirty="0" smtClean="0"/>
              <a:t> 3</a:t>
            </a:r>
            <a:r>
              <a:rPr lang="ru-RU" sz="2400" baseline="30000" dirty="0" smtClean="0"/>
              <a:t>Б </a:t>
            </a:r>
            <a:r>
              <a:rPr lang="ru-RU" sz="2400" dirty="0" smtClean="0"/>
              <a:t> класс</a:t>
            </a:r>
            <a:endParaRPr lang="ru-RU" sz="2400" dirty="0"/>
          </a:p>
        </p:txBody>
      </p:sp>
      <p:pic>
        <p:nvPicPr>
          <p:cNvPr id="1026" name="Picture 2" descr="G:\школа 8\Карельские сказки\857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4940" y="876028"/>
            <a:ext cx="4644452" cy="2967102"/>
          </a:xfrm>
          <a:prstGeom prst="rect">
            <a:avLst/>
          </a:prstGeom>
          <a:noFill/>
        </p:spPr>
      </p:pic>
      <p:pic>
        <p:nvPicPr>
          <p:cNvPr id="1027" name="Picture 3" descr="G:\школа 8\Карельские сказки\1671897180_grizly-club-p-karelskii-ornament-kartinki-dlya-detei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269" y="3419062"/>
            <a:ext cx="3366054" cy="916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3751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школа 8\Карельские сказки\a5d28ec96e259a3e47a2e2551723aed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4994" y="1555844"/>
            <a:ext cx="6036803" cy="339829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42122" y="682388"/>
            <a:ext cx="9575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«Черная уточка». Художник - Тамара Юфа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5123" name="Picture 3" descr="G:\школа 8\Карельские сказки\images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327" y="1569494"/>
            <a:ext cx="2176747" cy="3461200"/>
          </a:xfrm>
          <a:prstGeom prst="rect">
            <a:avLst/>
          </a:prstGeom>
          <a:noFill/>
        </p:spPr>
      </p:pic>
      <p:pic>
        <p:nvPicPr>
          <p:cNvPr id="5124" name="Picture 4" descr="G:\школа 8\Карельские сказки\815ba883f718e0060a38c3d51d6e63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4006" y="1528548"/>
            <a:ext cx="2351831" cy="3610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Карельская сказка в 21 веке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7" name="Picture 3" descr="G:\школа 8\Карельские сказки\cover3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46161" y="1924766"/>
            <a:ext cx="2621935" cy="3763543"/>
          </a:xfrm>
          <a:prstGeom prst="rect">
            <a:avLst/>
          </a:prstGeom>
          <a:noFill/>
        </p:spPr>
      </p:pic>
      <p:pic>
        <p:nvPicPr>
          <p:cNvPr id="6148" name="Picture 4" descr="G:\школа 8\Карельские сказки\1356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82657" y="1937981"/>
            <a:ext cx="2658633" cy="3764437"/>
          </a:xfrm>
          <a:prstGeom prst="rect">
            <a:avLst/>
          </a:prstGeom>
          <a:noFill/>
        </p:spPr>
      </p:pic>
      <p:pic>
        <p:nvPicPr>
          <p:cNvPr id="6149" name="Picture 5" descr="G:\школа 8\Карельские сказки\92e19841e7ff600747f00b429de0d64a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0807" y="2429302"/>
            <a:ext cx="3835020" cy="29376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10803" y="278770"/>
            <a:ext cx="9604375" cy="10493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Особенности Карельских сказок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7672" y="887109"/>
            <a:ext cx="1101374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 Мир северного народа, связь человека и природы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 Реалии Карелии: </a:t>
            </a:r>
            <a:r>
              <a:rPr lang="ru-RU" sz="2400" dirty="0" err="1" smtClean="0">
                <a:cs typeface="Aharoni" pitchFamily="2" charset="-79"/>
              </a:rPr>
              <a:t>ламбушка</a:t>
            </a:r>
            <a:r>
              <a:rPr lang="ru-RU" sz="2400" dirty="0" smtClean="0">
                <a:cs typeface="Aharoni" pitchFamily="2" charset="-79"/>
              </a:rPr>
              <a:t>, важенка, калитки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 Близость сказок с былинами, с русскими сказками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 Главный герой часто бывает женщина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 Злой персонаж - ведьма </a:t>
            </a:r>
            <a:r>
              <a:rPr lang="ru-RU" sz="2400" dirty="0" err="1" smtClean="0">
                <a:cs typeface="Aharoni" pitchFamily="2" charset="-79"/>
              </a:rPr>
              <a:t>Сюоятар</a:t>
            </a:r>
            <a:endParaRPr lang="ru-RU" sz="2400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Хранитель леса – </a:t>
            </a:r>
            <a:r>
              <a:rPr lang="ru-RU" sz="2400" dirty="0" err="1" smtClean="0">
                <a:cs typeface="Aharoni" pitchFamily="2" charset="-79"/>
              </a:rPr>
              <a:t>Хийси</a:t>
            </a:r>
            <a:r>
              <a:rPr lang="ru-RU" sz="2400" dirty="0" smtClean="0">
                <a:cs typeface="Aharoni" pitchFamily="2" charset="-79"/>
              </a:rPr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G:\школа 8\Карельские сказки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5229" y="3564835"/>
            <a:ext cx="9932978" cy="2394642"/>
          </a:xfrm>
          <a:prstGeom prst="rect">
            <a:avLst/>
          </a:prstGeom>
          <a:noFill/>
        </p:spPr>
      </p:pic>
      <p:pic>
        <p:nvPicPr>
          <p:cNvPr id="2053" name="Picture 5" descr="G:\школа 8\Карельские сказки\1672454064_flomaster-club-p-karelskie-skazki-illyustratsii-pinterest-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11486" y="952881"/>
            <a:ext cx="3139626" cy="2243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6279" y="253175"/>
            <a:ext cx="90114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Практическая часть.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Создание настольных игр. 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699" y="1493418"/>
            <a:ext cx="7916441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 </a:t>
            </a:r>
            <a:r>
              <a:rPr lang="ru-RU" sz="2900" dirty="0" err="1" smtClean="0"/>
              <a:t>Пазлы</a:t>
            </a:r>
            <a:r>
              <a:rPr lang="ru-RU" sz="2900" dirty="0" smtClean="0"/>
              <a:t> по сказкам «Черная уточка», «Пряхи у проруби».</a:t>
            </a:r>
          </a:p>
          <a:p>
            <a:pPr marL="342900" indent="-342900">
              <a:buAutoNum type="arabicPeriod"/>
            </a:pPr>
            <a:r>
              <a:rPr lang="ru-RU" sz="2900" dirty="0" smtClean="0"/>
              <a:t> Игра-мемо «Названия карельских сказок»</a:t>
            </a:r>
          </a:p>
          <a:p>
            <a:pPr marL="342900" indent="-342900">
              <a:buAutoNum type="arabicPeriod"/>
            </a:pPr>
            <a:r>
              <a:rPr lang="ru-RU" sz="2900" dirty="0" smtClean="0"/>
              <a:t> Лото «Что ты знаешь о Карелии?»</a:t>
            </a:r>
          </a:p>
          <a:p>
            <a:pPr marL="342900" indent="-342900">
              <a:buAutoNum type="arabicPeriod"/>
            </a:pPr>
            <a:r>
              <a:rPr lang="ru-RU" sz="2900" dirty="0" smtClean="0"/>
              <a:t> Викторина «По страницам карельских сказок»</a:t>
            </a:r>
          </a:p>
          <a:p>
            <a:pPr marL="342900" indent="-342900">
              <a:buAutoNum type="arabicPeriod"/>
            </a:pPr>
            <a:r>
              <a:rPr lang="ru-RU" sz="2900" dirty="0" smtClean="0"/>
              <a:t> Настольный театр по сказке «Белка, рукавица и иголка»</a:t>
            </a:r>
            <a:endParaRPr lang="ru-RU" sz="2900" dirty="0"/>
          </a:p>
        </p:txBody>
      </p:sp>
      <p:pic>
        <p:nvPicPr>
          <p:cNvPr id="7173" name="Picture 5" descr="https://sun9-61.userapi.com/s/v1/ig2/1gMu-WKe6yX2qG5EA9OGnPX0gRrHHBgLXnpqPMmRjMrsX521k0oym2Ute9h2qnp9gkr4hZ-ievd6gLYgZSz1svnS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88336" y="1997612"/>
            <a:ext cx="3507542" cy="2630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4697" y="545513"/>
            <a:ext cx="4831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1. </a:t>
            </a:r>
            <a:r>
              <a:rPr lang="ru-RU" sz="3600" b="1" dirty="0" err="1" smtClean="0">
                <a:solidFill>
                  <a:srgbClr val="C00000"/>
                </a:solidFill>
              </a:rPr>
              <a:t>Пазлы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 descr="G:\школа 8\Карельские сказки\Арсений проект 3 класс\DLK4ofiC1y1ElmtvaeS6wSWFACvBGLZ-iGe2-w69F2i5bbaGaFSIikmt48obsWyEYNAv9gGtzgvwEcd_VU-QdjJ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692" y="1786596"/>
            <a:ext cx="4012682" cy="2686929"/>
          </a:xfrm>
          <a:prstGeom prst="rect">
            <a:avLst/>
          </a:prstGeom>
          <a:noFill/>
        </p:spPr>
      </p:pic>
      <p:pic>
        <p:nvPicPr>
          <p:cNvPr id="1027" name="Picture 3" descr="G:\школа 8\Карельские сказки\Арсений проект 3 класс\glIXf_yHXRohzcS0B2cV9s8mNY2yFsoj5Sbygi8VUTJXxKe5Z-hlE5qOSzXJa9EPKZkTcKiL_yyaPxSd7dP17dM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8246" y="1723291"/>
            <a:ext cx="3601329" cy="2700998"/>
          </a:xfrm>
          <a:prstGeom prst="rect">
            <a:avLst/>
          </a:prstGeom>
          <a:noFill/>
        </p:spPr>
      </p:pic>
      <p:pic>
        <p:nvPicPr>
          <p:cNvPr id="3" name="Picture 2" descr="G:\школа 8\Карельские сказки\Арсений проект 3 класс\ё\xvZLXjcvsbFScMIQXdmSwdogU2HPM5ceffOoWdg2VgH9O4V3KSOrqte0k1bA9i7FC5jnoofKzUmERPc3rNj9Q3ex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9624" y="1468510"/>
            <a:ext cx="2596662" cy="3527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школа 8\Карельские сказки\Арсений проект 3 класс\gl1i37jHSspW3ITha8jigs0uv5zhlBCMEGgCD_xYfmpiwzQEzVCx5x06WCj6jOv2VV4M-VYePdRGdzLq-B4OFJj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6413" y="1815853"/>
            <a:ext cx="4051902" cy="295695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56191" y="490330"/>
            <a:ext cx="3510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2. Игра-мемо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Изображение выглядит как одежда, человек, ребенок, начинающий ходить, Обучение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6E583604-5EFD-3E74-0693-EF1C93D74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3585" y="1816991"/>
            <a:ext cx="2616728" cy="2982789"/>
          </a:xfrm>
          <a:prstGeom prst="rect">
            <a:avLst/>
          </a:prstGeom>
        </p:spPr>
      </p:pic>
      <p:pic>
        <p:nvPicPr>
          <p:cNvPr id="3074" name="Picture 2" descr="G:\школа 8\Карельские сказки\Арсений проект 3 класс\DVgECjmkRq-0SGpdqZNeOJQ3P4QLKH4GvVUNiRS10x1u9joOf1-DC6B985c_eSWywRyP8FyfWzWEazXd4BwB8qj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59262" y="1871005"/>
            <a:ext cx="3507543" cy="281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8399" y="664907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128591" y="59634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3. Лото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052" name="Picture 4" descr="G:\школа 8\Карельские сказки\Арсений проект 3 класс\EQEoG0WVZwRL4qdPlU6uaq86YHk0y-FfyLvGMWhl85aC9dL5z8BrTRf9f99t0_YxcwFoxbwM9J0kzXGoxO7Fr9z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312" y="1561514"/>
            <a:ext cx="4906067" cy="3546344"/>
          </a:xfrm>
          <a:prstGeom prst="rect">
            <a:avLst/>
          </a:prstGeom>
          <a:noFill/>
        </p:spPr>
      </p:pic>
      <p:pic>
        <p:nvPicPr>
          <p:cNvPr id="2050" name="Picture 2" descr="G:\школа 8\Карельские сказки\Арсений проект 3 класс\lPzX8l0dsHKPdoWajUzq4Aq6S1AKp5V2pXykxCygxToDhxSKWaeTlX8da4szGl6g_A7EygNF3N8KjqHBs7ddPu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5831" y="1674055"/>
            <a:ext cx="4590753" cy="3443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школа 8\Карельские сказки\Арсений проект 3 класс\J7DgReVU5RYYyOUh21FpM8MkaR1RQpqUw1ApsKoT0l1Q5Q0PBT9zkGIIegU5g_EKrpdrT5Vn7cgoJIO22_QxE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1762" y="1469390"/>
            <a:ext cx="4488872" cy="38188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88904" y="540889"/>
            <a:ext cx="434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4. Викторина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Изображение выглядит как одежда, человек, Обучение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5CA8E011-FB7E-6E77-981A-EB0FEE2DB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711" y="1505245"/>
            <a:ext cx="3594296" cy="3743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5304" y="490330"/>
            <a:ext cx="82580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5. Настольный театр по сказке 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«Белка, рукавица и иголка»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G:\школа 8\Карельские сказки\Арсений проект 3 класс\8y3MFHZAHfC5gt2qpn1jnRcsmfsSELhU_EiFUzlrAFvkOqf0Y1VWQb_508ltErHVcFAhg_UbPxlR2C-Fd8htRD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0820" y="1961592"/>
            <a:ext cx="3812344" cy="3179566"/>
          </a:xfrm>
          <a:prstGeom prst="rect">
            <a:avLst/>
          </a:prstGeom>
          <a:noFill/>
        </p:spPr>
      </p:pic>
      <p:pic>
        <p:nvPicPr>
          <p:cNvPr id="3075" name="Picture 3" descr="G:\школа 8\Карельские сказки\Арсений проект 3 класс\cBlziMVxhDEWcsSGCVxTdQNiqPIVijQoGEP9lSIHJrMyXr_-r-zyUFqyewNpIZGhcm8gRPOmXEzuDv6q8PW0Hk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42142" y="2077874"/>
            <a:ext cx="2250830" cy="3001105"/>
          </a:xfrm>
          <a:prstGeom prst="rect">
            <a:avLst/>
          </a:prstGeom>
          <a:noFill/>
        </p:spPr>
      </p:pic>
      <p:pic>
        <p:nvPicPr>
          <p:cNvPr id="3076" name="Picture 4" descr="G:\школа 8\Карельские сказки\Арсений проект 3 класс\ouuJS39higywUyJEt3EGDBj433LMsWFJdBvyGlliqzLvtrC13VuTCxqvuRK8MFjfi0k0jBrdN0UY_FAgafREVZH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331" y="1958417"/>
            <a:ext cx="2377441" cy="3169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школа 8\Карельские сказки\Арсений проект 3 класс\ё\FR-Xp6zCh2uuz9WTxDEEAIynecA6F9W7OLsa1wYBWEG27Hbu4lOCDjUonEwu43Hts3416WJY-3soS_ifRjfJ6Tt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164103"/>
            <a:ext cx="6283567" cy="47126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98277" y="323556"/>
            <a:ext cx="43750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6293" y="332321"/>
            <a:ext cx="1158689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C00000"/>
                </a:solidFill>
              </a:rPr>
              <a:t>Представление сценки «Белка, рукавица и иголка»</a:t>
            </a:r>
            <a:endParaRPr lang="ru-RU" sz="35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595" y="739673"/>
            <a:ext cx="62275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cs typeface="Times New Roman" pitchFamily="18" charset="0"/>
              </a:rPr>
              <a:t>Цель:</a:t>
            </a:r>
            <a:r>
              <a:rPr lang="ru-RU" sz="2800" dirty="0" err="1" smtClean="0"/>
              <a:t>создание</a:t>
            </a:r>
            <a:r>
              <a:rPr lang="ru-RU" sz="2800" dirty="0" smtClean="0"/>
              <a:t> настольных игр для</a:t>
            </a:r>
            <a:r>
              <a:rPr lang="ru-RU" sz="2800" b="1" dirty="0" smtClean="0"/>
              <a:t> </a:t>
            </a:r>
            <a:r>
              <a:rPr lang="ru-RU" sz="2800" dirty="0" smtClean="0"/>
              <a:t>развития устойчивого интереса к карельским сказкам </a:t>
            </a:r>
            <a:endParaRPr lang="ru-RU" sz="2800" dirty="0"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331" y="2014330"/>
            <a:ext cx="7620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Задачи</a:t>
            </a:r>
            <a:r>
              <a:rPr lang="ru-RU" sz="2800" dirty="0" smtClean="0">
                <a:solidFill>
                  <a:srgbClr val="C00000"/>
                </a:solidFill>
                <a:cs typeface="Times New Roman" pitchFamily="18" charset="0"/>
              </a:rPr>
              <a:t>: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прочитать карельские сказки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изучить историю карельских сказок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описать черты карельских сказок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>
                <a:cs typeface="Times New Roman" pitchFamily="18" charset="0"/>
              </a:rPr>
              <a:t> подготовить игры по карельским сказкам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6346" y="4523818"/>
            <a:ext cx="63875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Методы</a:t>
            </a:r>
            <a:r>
              <a:rPr lang="ru-RU" sz="2800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solidFill>
                  <a:srgbClr val="000000"/>
                </a:solidFill>
                <a:ea typeface="Times New Roman" pitchFamily="18" charset="0"/>
                <a:cs typeface="Times New Roman" pitchFamily="18" charset="0"/>
              </a:rPr>
              <a:t>изучение литературы, анализ электронных ресурсов</a:t>
            </a:r>
            <a:endParaRPr lang="ru-RU" sz="2800" dirty="0" smtClean="0">
              <a:cs typeface="Times New Roman" pitchFamily="18" charset="0"/>
            </a:endParaRPr>
          </a:p>
        </p:txBody>
      </p:sp>
      <p:pic>
        <p:nvPicPr>
          <p:cNvPr id="5" name="Picture 2" descr="C:\Users\1\Desktop\0JESOlC1FJ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7894" y="739588"/>
            <a:ext cx="3534894" cy="4713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41493" y="599608"/>
            <a:ext cx="4252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Обратная связь</a:t>
            </a:r>
            <a:endParaRPr lang="ru-RU" sz="4000" dirty="0"/>
          </a:p>
        </p:txBody>
      </p:sp>
      <p:pic>
        <p:nvPicPr>
          <p:cNvPr id="2051" name="Picture 3" descr="G:\школа 8\Карельские сказки\Арсений проект 3 класс\ё\dEss-3gYdHZgl3RWB_oaUPYQPsTUMdlN-LHx7qP0A137eMdWqztTVPJAaJvWhX2UcsXpVqW2xagntFyI64DiXnd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497" y="1533379"/>
            <a:ext cx="3399326" cy="3625948"/>
          </a:xfrm>
          <a:prstGeom prst="rect">
            <a:avLst/>
          </a:prstGeom>
          <a:noFill/>
        </p:spPr>
      </p:pic>
      <p:pic>
        <p:nvPicPr>
          <p:cNvPr id="2052" name="Picture 4" descr="G:\школа 8\Карельские сказки\Арсений проект 3 класс\ё\UpTIj1tQBm2RhzemHnvyCEXaaTACv9CKHYRLtOl3X9eWXQ19vhlsOT1iHpxpV32xmnsen_XuODFGqit5ANWFt5k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708" y="1484311"/>
            <a:ext cx="2668172" cy="3556173"/>
          </a:xfrm>
          <a:prstGeom prst="rect">
            <a:avLst/>
          </a:prstGeom>
          <a:noFill/>
        </p:spPr>
      </p:pic>
      <p:pic>
        <p:nvPicPr>
          <p:cNvPr id="2053" name="Picture 5" descr="G:\школа 8\Карельские сказки\Арсений проект 3 класс\ё\-yfaRxglb3b0IroFOstXlSc1ZMEkjQFGmIXf4T9HT6VG5NzNCeJNYBH1fPxVI7eUrNmab_pVn6Vi-fIIftqzPLa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79767" y="1404675"/>
            <a:ext cx="2822916" cy="37624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G:\школа 8\Карельские сказки\Арсений проект 3 класс\qihLbideV-xInoKd4DHBcV6fKdbn2gzVFZkkrpSTox2DSfMWF_sDuVoGpvVbqXypLtWfoZJUJl4XjEoufE5jjem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9095" y="2048117"/>
            <a:ext cx="3831305" cy="2736825"/>
          </a:xfrm>
          <a:prstGeom prst="rect">
            <a:avLst/>
          </a:prstGeom>
          <a:noFill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1CDF-87AB-4D40-A46C-467D092B9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Заключение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5057" y="2122686"/>
            <a:ext cx="77186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4574" y="1871004"/>
            <a:ext cx="8904848" cy="7335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  <a:buFont typeface="Wingdings" pitchFamily="2" charset="2"/>
              <a:buChar char="v"/>
            </a:pPr>
            <a:r>
              <a:rPr lang="ru-RU" sz="2200" dirty="0" smtClean="0">
                <a:latin typeface="+mj-lt"/>
                <a:cs typeface="Times New Roman" pitchFamily="18" charset="0"/>
              </a:rPr>
              <a:t> Прочитано 26 карельских сказок </a:t>
            </a:r>
          </a:p>
          <a:p>
            <a:pPr>
              <a:lnSpc>
                <a:spcPts val="3100"/>
              </a:lnSpc>
              <a:buFont typeface="Wingdings" pitchFamily="2" charset="2"/>
              <a:buChar char="v"/>
            </a:pPr>
            <a:r>
              <a:rPr lang="ru-RU" sz="2200" dirty="0" smtClean="0">
                <a:latin typeface="+mj-lt"/>
                <a:cs typeface="Times New Roman" pitchFamily="18" charset="0"/>
              </a:rPr>
              <a:t> Изучена история карельского фольклора </a:t>
            </a:r>
          </a:p>
          <a:p>
            <a:pPr>
              <a:lnSpc>
                <a:spcPts val="3100"/>
              </a:lnSpc>
            </a:pPr>
            <a:r>
              <a:rPr lang="ru-RU" sz="2200" dirty="0" smtClean="0">
                <a:latin typeface="+mj-lt"/>
                <a:cs typeface="Times New Roman" pitchFamily="18" charset="0"/>
              </a:rPr>
              <a:t>(</a:t>
            </a:r>
            <a:r>
              <a:rPr lang="en-US" sz="2200" dirty="0" smtClean="0">
                <a:latin typeface="+mj-lt"/>
                <a:cs typeface="Times New Roman" pitchFamily="18" charset="0"/>
              </a:rPr>
              <a:t>XIX-XXI</a:t>
            </a:r>
            <a:r>
              <a:rPr lang="ru-RU" sz="2200" dirty="0" smtClean="0">
                <a:latin typeface="+mj-lt"/>
                <a:cs typeface="Times New Roman" pitchFamily="18" charset="0"/>
              </a:rPr>
              <a:t> век)</a:t>
            </a:r>
          </a:p>
          <a:p>
            <a:pPr>
              <a:lnSpc>
                <a:spcPts val="3100"/>
              </a:lnSpc>
              <a:buFont typeface="Wingdings" pitchFamily="2" charset="2"/>
              <a:buChar char="v"/>
            </a:pPr>
            <a:r>
              <a:rPr lang="ru-RU" sz="2200" dirty="0" smtClean="0">
                <a:latin typeface="+mj-lt"/>
                <a:cs typeface="Times New Roman" pitchFamily="18" charset="0"/>
              </a:rPr>
              <a:t> Определены черты карельских сказок</a:t>
            </a:r>
          </a:p>
          <a:p>
            <a:pPr>
              <a:lnSpc>
                <a:spcPts val="3100"/>
              </a:lnSpc>
              <a:buFont typeface="Wingdings" pitchFamily="2" charset="2"/>
              <a:buChar char="v"/>
            </a:pPr>
            <a:r>
              <a:rPr lang="ru-RU" sz="2200" dirty="0" smtClean="0">
                <a:latin typeface="+mj-lt"/>
                <a:cs typeface="Times New Roman" pitchFamily="18" charset="0"/>
              </a:rPr>
              <a:t> Разработаны 5 игр по сюжетам карельских сказок </a:t>
            </a:r>
          </a:p>
          <a:p>
            <a:pPr marL="457200" indent="-457200">
              <a:lnSpc>
                <a:spcPts val="3100"/>
              </a:lnSpc>
              <a:buFont typeface="Wingdings" pitchFamily="2" charset="2"/>
              <a:buChar char="v"/>
            </a:pPr>
            <a:r>
              <a:rPr lang="ru-RU" sz="2200" dirty="0" smtClean="0">
                <a:latin typeface="+mj-lt"/>
                <a:cs typeface="Times New Roman" pitchFamily="18" charset="0"/>
              </a:rPr>
              <a:t>Проведено мероприятие с одноклассниками </a:t>
            </a:r>
          </a:p>
          <a:p>
            <a:pPr marL="457200" indent="-457200">
              <a:lnSpc>
                <a:spcPts val="3100"/>
              </a:lnSpc>
            </a:pPr>
            <a:r>
              <a:rPr lang="ru-RU" sz="2200" dirty="0" smtClean="0">
                <a:latin typeface="+mj-lt"/>
                <a:cs typeface="Times New Roman" pitchFamily="18" charset="0"/>
              </a:rPr>
              <a:t>по теме «Карельские сказки», получена и </a:t>
            </a:r>
          </a:p>
          <a:p>
            <a:pPr marL="457200" indent="-457200">
              <a:lnSpc>
                <a:spcPts val="3100"/>
              </a:lnSpc>
            </a:pPr>
            <a:r>
              <a:rPr lang="ru-RU" sz="2200" dirty="0" smtClean="0">
                <a:latin typeface="+mj-lt"/>
                <a:cs typeface="Times New Roman" pitchFamily="18" charset="0"/>
              </a:rPr>
              <a:t>проанализирована обратная связь от учеников </a:t>
            </a:r>
          </a:p>
          <a:p>
            <a:pPr>
              <a:lnSpc>
                <a:spcPct val="150000"/>
              </a:lnSpc>
            </a:pPr>
            <a:endParaRPr lang="ru-RU" sz="2400" dirty="0" smtClean="0">
              <a:latin typeface="+mj-lt"/>
            </a:endParaRP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8979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5792" y="649357"/>
            <a:ext cx="82561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Читайте карельские сказки!</a:t>
            </a:r>
            <a:endParaRPr lang="ru-RU" sz="44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G:\школа 8\Карельские сказки\images (11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7928" y="2074068"/>
            <a:ext cx="1910889" cy="2699510"/>
          </a:xfrm>
          <a:prstGeom prst="rect">
            <a:avLst/>
          </a:prstGeom>
          <a:noFill/>
        </p:spPr>
      </p:pic>
      <p:pic>
        <p:nvPicPr>
          <p:cNvPr id="1029" name="Picture 5" descr="G:\школа 8\Карельские сказки\1681153922_pictures-pibig-info-p-karelskie-skazki-illyustratsii-pinterest-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644" y="1921563"/>
            <a:ext cx="2374391" cy="3021495"/>
          </a:xfrm>
          <a:prstGeom prst="rect">
            <a:avLst/>
          </a:prstGeom>
          <a:noFill/>
        </p:spPr>
      </p:pic>
      <p:pic>
        <p:nvPicPr>
          <p:cNvPr id="5122" name="Picture 2" descr="G:\школа 8\Карельские сказки\Арсений проект 3 класс\_qiWFfOb_VCP9U3rlmFbpoftDslc4fGucLqrlXLJzb3wRVIlt1tKGiau_WvZs1UtHx2j2g8PTmVh6IjowiLTTdI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4157" y="1702191"/>
            <a:ext cx="5209733" cy="390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03234" y="4161183"/>
            <a:ext cx="530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!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975" y="771624"/>
            <a:ext cx="63052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cs typeface="Aharoni" pitchFamily="2" charset="-79"/>
              </a:rPr>
              <a:t>Благодарим за внимание</a:t>
            </a:r>
            <a:r>
              <a:rPr lang="ru-RU" sz="4000" dirty="0" smtClean="0">
                <a:cs typeface="Aharoni" pitchFamily="2" charset="-79"/>
              </a:rPr>
              <a:t>! </a:t>
            </a: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haroni" pitchFamily="2" charset="-79"/>
                <a:cs typeface="Aharoni" pitchFamily="2" charset="-79"/>
              </a:rPr>
              <a:t>Passibo suuri! </a:t>
            </a:r>
            <a:endParaRPr lang="ru-RU" sz="4000" dirty="0">
              <a:cs typeface="Aharoni" pitchFamily="2" charset="-79"/>
            </a:endParaRPr>
          </a:p>
        </p:txBody>
      </p:sp>
      <p:pic>
        <p:nvPicPr>
          <p:cNvPr id="6" name="Picture 3" descr="G:\школа 8\Карельские сказки\1671897180_grizly-club-p-karelskii-ornament-kartinki-dlya-detei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4985" y="3840277"/>
            <a:ext cx="3904941" cy="1148773"/>
          </a:xfrm>
          <a:prstGeom prst="rect">
            <a:avLst/>
          </a:prstGeom>
          <a:noFill/>
        </p:spPr>
      </p:pic>
      <p:pic>
        <p:nvPicPr>
          <p:cNvPr id="6146" name="Picture 2" descr="G:\школа 8\Карельские сказки\Арсений проект 3 класс\h-Qq_DU6zbwI0mrWaxPHsz3DJBNpSBTIHGsJFD-rFZZqtKulS_1GSDkvNRDMSene8HwmICjDFsKi9TFc4zQWqpP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0462" y="1118381"/>
            <a:ext cx="5036234" cy="3777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52DBCA-AA3B-4C01-A16A-1162DA7E06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2392" y="479186"/>
            <a:ext cx="9604375" cy="1049337"/>
          </a:xfrm>
        </p:spPr>
        <p:txBody>
          <a:bodyPr/>
          <a:lstStyle/>
          <a:p>
            <a:pPr algn="ctr"/>
            <a:r>
              <a:rPr lang="ru-RU" b="1" i="0" dirty="0" smtClean="0">
                <a:solidFill>
                  <a:srgbClr val="C00000"/>
                </a:solidFill>
                <a:effectLst/>
                <a:latin typeface="-apple-system"/>
              </a:rPr>
              <a:t>План</a:t>
            </a:r>
            <a:r>
              <a:rPr lang="ru-RU" b="1" i="0" dirty="0">
                <a:solidFill>
                  <a:srgbClr val="C00000"/>
                </a:solidFill>
                <a:effectLst/>
                <a:latin typeface="-apple-system"/>
              </a:rPr>
              <a:t/>
            </a:r>
            <a:br>
              <a:rPr lang="ru-RU" b="1" i="0" dirty="0">
                <a:solidFill>
                  <a:srgbClr val="C00000"/>
                </a:solidFill>
                <a:effectLst/>
                <a:latin typeface="-apple-system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545" y="1168367"/>
            <a:ext cx="1034895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cs typeface="Times New Roman" pitchFamily="18" charset="0"/>
              </a:rPr>
              <a:t>1. Теоретическая часть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Сказка как фольклорный жанр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История изучения сказок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Особенности карельских сказок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400" dirty="0" smtClean="0">
                <a:cs typeface="Aharoni" pitchFamily="2" charset="-79"/>
              </a:rPr>
              <a:t>Карельская сказительница – А. </a:t>
            </a:r>
            <a:r>
              <a:rPr lang="ru-RU" sz="2400" dirty="0" err="1" smtClean="0">
                <a:cs typeface="Aharoni" pitchFamily="2" charset="-79"/>
              </a:rPr>
              <a:t>Салониеми</a:t>
            </a:r>
            <a:endParaRPr lang="ru-RU" sz="2400" dirty="0" smtClean="0">
              <a:cs typeface="Aharoni" pitchFamily="2" charset="-79"/>
            </a:endParaRPr>
          </a:p>
          <a:p>
            <a:pPr marL="457200" indent="-457200">
              <a:buNone/>
            </a:pPr>
            <a:endParaRPr lang="ru-RU" sz="2400" b="1" dirty="0" smtClean="0"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400" b="1" dirty="0" smtClean="0">
                <a:cs typeface="Times New Roman" pitchFamily="18" charset="0"/>
              </a:rPr>
              <a:t>2. Практическая часть </a:t>
            </a:r>
          </a:p>
          <a:p>
            <a:pPr hangingPunct="0">
              <a:buFont typeface="Wingdings" pitchFamily="2" charset="2"/>
              <a:buChar char="v"/>
            </a:pPr>
            <a:r>
              <a:rPr lang="ru-RU" sz="2400" dirty="0" smtClean="0"/>
              <a:t>   Создание настольных игр:</a:t>
            </a:r>
          </a:p>
          <a:p>
            <a:pPr hangingPunct="0"/>
            <a:r>
              <a:rPr lang="ru-RU" sz="2400" dirty="0" smtClean="0"/>
              <a:t>      мемо, лото, </a:t>
            </a:r>
            <a:r>
              <a:rPr lang="ru-RU" sz="2400" dirty="0" err="1" smtClean="0"/>
              <a:t>пазл</a:t>
            </a:r>
            <a:r>
              <a:rPr lang="ru-RU" sz="2400" dirty="0" smtClean="0"/>
              <a:t>, викторина </a:t>
            </a:r>
          </a:p>
          <a:p>
            <a:pPr hangingPunct="0">
              <a:buFont typeface="Wingdings" pitchFamily="2" charset="2"/>
              <a:buChar char="v"/>
            </a:pPr>
            <a:r>
              <a:rPr lang="ru-RU" sz="2400" dirty="0" smtClean="0"/>
              <a:t>   Поделка мини-театр по сказке </a:t>
            </a:r>
          </a:p>
          <a:p>
            <a:pPr hangingPunct="0"/>
            <a:r>
              <a:rPr lang="ru-RU" sz="2400" dirty="0" smtClean="0"/>
              <a:t>      «Белка, рукавица и иголка»</a:t>
            </a:r>
            <a:endParaRPr lang="ru-RU" sz="2400" dirty="0" smtClean="0">
              <a:cs typeface="Times New Roman" pitchFamily="18" charset="0"/>
            </a:endParaRPr>
          </a:p>
          <a:p>
            <a:pPr marL="457200" indent="-457200"/>
            <a:endParaRPr lang="ru-RU" sz="2400" dirty="0" smtClean="0">
              <a:cs typeface="Aharoni" pitchFamily="2" charset="-79"/>
            </a:endParaRPr>
          </a:p>
          <a:p>
            <a:pPr>
              <a:buFont typeface="Arial" pitchFamily="34" charset="0"/>
              <a:buChar char="•"/>
            </a:pPr>
            <a:endParaRPr lang="ru-RU" sz="2400" dirty="0" smtClean="0">
              <a:cs typeface="Aharoni" pitchFamily="2" charset="-79"/>
            </a:endParaRPr>
          </a:p>
        </p:txBody>
      </p:sp>
      <p:pic>
        <p:nvPicPr>
          <p:cNvPr id="8" name="Picture 2" descr="G:\школа 8\Карельские сказки\1681153935_pictures-pibig-info-p-karelskie-skazki-illyustratsii-pinterest-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02876" y="1291564"/>
            <a:ext cx="3326133" cy="4048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426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52DBCA-AA3B-4C01-A16A-1162DA7E06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2392" y="479186"/>
            <a:ext cx="9604375" cy="10493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Сказка </a:t>
            </a:r>
            <a:r>
              <a:rPr lang="ru-RU" b="1" i="0" dirty="0">
                <a:solidFill>
                  <a:srgbClr val="C00000"/>
                </a:solidFill>
                <a:effectLst/>
                <a:latin typeface="-apple-system"/>
              </a:rPr>
              <a:t/>
            </a:r>
            <a:br>
              <a:rPr lang="ru-RU" b="1" i="0" dirty="0">
                <a:solidFill>
                  <a:srgbClr val="C00000"/>
                </a:solidFill>
                <a:effectLst/>
                <a:latin typeface="-apple-system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7896" y="914400"/>
            <a:ext cx="9886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cs typeface="Aharoni" pitchFamily="2" charset="-79"/>
              </a:rPr>
              <a:t> Сказка</a:t>
            </a:r>
            <a:r>
              <a:rPr lang="ru-RU" sz="2400" dirty="0" smtClean="0">
                <a:cs typeface="Aharoni" pitchFamily="2" charset="-79"/>
              </a:rPr>
              <a:t> </a:t>
            </a:r>
            <a:r>
              <a:rPr lang="ru-RU" altLang="ru-RU" sz="2400" dirty="0" smtClean="0">
                <a:cs typeface="Aharoni" pitchFamily="2" charset="-79"/>
              </a:rPr>
              <a:t>– произведение о вымышленных лицах и событиях, с участием волшебных и фантастических сил (О.С. Ожегов).</a:t>
            </a:r>
            <a:endParaRPr lang="ru-RU" sz="2400" dirty="0"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7652" y="1828800"/>
            <a:ext cx="9912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cs typeface="Aharoni" pitchFamily="2" charset="-79"/>
              </a:rPr>
              <a:t> Сказки</a:t>
            </a:r>
            <a:r>
              <a:rPr lang="ru-RU" sz="2400" dirty="0" smtClean="0">
                <a:cs typeface="Aharoni" pitchFamily="2" charset="-79"/>
              </a:rPr>
              <a:t> могут быть народные и авторские, прозаические и поэтические, развлекательные и поучительные.</a:t>
            </a:r>
            <a:endParaRPr lang="ru-RU" sz="2400" dirty="0">
              <a:cs typeface="Aharoni" pitchFamily="2" charset="-79"/>
            </a:endParaRPr>
          </a:p>
        </p:txBody>
      </p:sp>
      <p:pic>
        <p:nvPicPr>
          <p:cNvPr id="7" name="Рисунок 6" descr="Сказка Лапоток - карельская народная: читать онлай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7843" y="3057493"/>
            <a:ext cx="3411941" cy="267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G:\школа 8\Карельские сказки\karelskie_skazki_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5584" y="2902225"/>
            <a:ext cx="2178613" cy="2875770"/>
          </a:xfrm>
          <a:prstGeom prst="rect">
            <a:avLst/>
          </a:prstGeom>
          <a:noFill/>
        </p:spPr>
      </p:pic>
      <p:pic>
        <p:nvPicPr>
          <p:cNvPr id="1026" name="Picture 2" descr="G:\школа 8\Карельские сказки\f89zFb9w3Y5u3tLWwJ1140xC2vzZXBtfPCGEYPCRIbOSmulBWV825y4SbQDew98VALOmv6JThoVEjw39xWxYHvH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4918" y="2888514"/>
            <a:ext cx="1900890" cy="2809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426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52DBCA-AA3B-4C01-A16A-1162DA7E06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5888" y="293655"/>
            <a:ext cx="9604375" cy="10493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Виды Сказок </a:t>
            </a:r>
            <a:r>
              <a:rPr lang="ru-RU" b="1" i="0" dirty="0">
                <a:solidFill>
                  <a:srgbClr val="C00000"/>
                </a:solidFill>
                <a:effectLst/>
              </a:rPr>
              <a:t/>
            </a:r>
            <a:br>
              <a:rPr lang="ru-RU" b="1" i="0" dirty="0">
                <a:solidFill>
                  <a:srgbClr val="C00000"/>
                </a:solidFill>
                <a:effectLst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36103" y="927653"/>
          <a:ext cx="11237846" cy="4863547"/>
        </p:xfrm>
        <a:graphic>
          <a:graphicData uri="http://schemas.openxmlformats.org/drawingml/2006/table">
            <a:tbl>
              <a:tblPr/>
              <a:tblGrid>
                <a:gridCol w="3582465"/>
                <a:gridCol w="3910963"/>
                <a:gridCol w="3744418"/>
              </a:tblGrid>
              <a:tr h="552327"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Сказки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о </a:t>
                      </a: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животных</a:t>
                      </a:r>
                      <a:endParaRPr lang="ru-RU" sz="24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Волшебные сказки</a:t>
                      </a:r>
                      <a:endParaRPr lang="ru-RU" sz="240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Бытовые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сказки</a:t>
                      </a:r>
                      <a:endParaRPr lang="ru-RU" sz="2400" dirty="0">
                        <a:latin typeface="MS Sans Serif"/>
                        <a:ea typeface="Times New Roman"/>
                        <a:cs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122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1615" algn="l"/>
                        </a:tabLs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Самые древние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сказки</a:t>
                      </a: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221615" algn="l"/>
                        </a:tabLs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Сказки о чуде,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волшебстве 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ts val="288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Мир в этих сказках приближен к реальному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миру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42857" marR="428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4274" name="Picture 2" descr="G:\школа 8\Карельские сказки\unname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0449" y="2146854"/>
            <a:ext cx="2766908" cy="3497659"/>
          </a:xfrm>
          <a:prstGeom prst="rect">
            <a:avLst/>
          </a:prstGeom>
          <a:noFill/>
        </p:spPr>
      </p:pic>
      <p:pic>
        <p:nvPicPr>
          <p:cNvPr id="54275" name="Picture 3" descr="G:\школа 8\Карельские сказки\karelskie_skaz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8019" y="2217066"/>
            <a:ext cx="2623930" cy="3431540"/>
          </a:xfrm>
          <a:prstGeom prst="rect">
            <a:avLst/>
          </a:prstGeom>
          <a:noFill/>
        </p:spPr>
      </p:pic>
      <p:pic>
        <p:nvPicPr>
          <p:cNvPr id="54276" name="Picture 4" descr="G:\школа 8\Карельские сказки\1681153985_pictures-pibig-info-p-karelskie-skazki-illyustratsii-pinterest-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86191" y="2564674"/>
            <a:ext cx="2439642" cy="3143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426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8121DD-70F1-41DA-9926-D099FC7ECF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98277" y="234754"/>
            <a:ext cx="9604375" cy="1049337"/>
          </a:xfrm>
        </p:spPr>
        <p:txBody>
          <a:bodyPr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-apple-system"/>
              </a:rPr>
              <a:t>ИСТОРИЯ СКАЗОК</a:t>
            </a:r>
            <a:r>
              <a:rPr lang="ru-RU" sz="3200" dirty="0">
                <a:solidFill>
                  <a:srgbClr val="FF0000"/>
                </a:solidFill>
                <a:latin typeface="-apple-system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-apple-system"/>
              </a:rPr>
            </a:br>
            <a:endParaRPr lang="ru-RU" sz="3200" b="1" dirty="0">
              <a:solidFill>
                <a:srgbClr val="FF0000"/>
              </a:solidFill>
              <a:latin typeface="-apple-syste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6099" y="803490"/>
            <a:ext cx="1140719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А.С. </a:t>
            </a:r>
            <a:r>
              <a:rPr lang="en-US" sz="2400" dirty="0" err="1" smtClean="0"/>
              <a:t>Пушкин</a:t>
            </a:r>
            <a:r>
              <a:rPr lang="ru-RU" sz="2400" dirty="0" smtClean="0"/>
              <a:t> – «Что за прелесть эти сказки! Каждая есть поэма» (1824).</a:t>
            </a:r>
          </a:p>
          <a:p>
            <a:r>
              <a:rPr lang="ru-RU" sz="2200" dirty="0" smtClean="0"/>
              <a:t>А.Н. Афанасьев – Собрал первый сборник русских народных сказок (1855-1863).</a:t>
            </a:r>
            <a:endParaRPr lang="ru-RU" sz="2200" dirty="0"/>
          </a:p>
        </p:txBody>
      </p:sp>
      <p:sp>
        <p:nvSpPr>
          <p:cNvPr id="21506" name="AutoShape 2" descr="https://imo10.labirint.ru/books/850864/cover.jpg/242-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G:\школа 8\Карельские сказки\Афанасье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665" y="2015195"/>
            <a:ext cx="4869766" cy="3652325"/>
          </a:xfrm>
          <a:prstGeom prst="rect">
            <a:avLst/>
          </a:prstGeom>
          <a:noFill/>
        </p:spPr>
      </p:pic>
      <p:pic>
        <p:nvPicPr>
          <p:cNvPr id="1027" name="Picture 3" descr="G:\школа 8\Карельские сказки\Пушки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2706" y="1938704"/>
            <a:ext cx="5008099" cy="3756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961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06446-BF1E-49FC-A719-9AE436D3C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85" y="607572"/>
            <a:ext cx="10127202" cy="104923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История изучения карельского фольклора – 19 век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1391" y="1786595"/>
            <a:ext cx="101246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endParaRPr lang="ru-RU" sz="2400" b="1" dirty="0" smtClean="0"/>
          </a:p>
          <a:p>
            <a:r>
              <a:rPr lang="ru-RU" sz="2000" dirty="0" smtClean="0"/>
              <a:t>    </a:t>
            </a:r>
            <a:endParaRPr lang="ru-RU" dirty="0"/>
          </a:p>
        </p:txBody>
      </p:sp>
      <p:pic>
        <p:nvPicPr>
          <p:cNvPr id="18433" name="Picture 1" descr="G:\школа 8\Карельские сказки\elias_lönnrot_by_reinhold_2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958" y="2101156"/>
            <a:ext cx="4990531" cy="2973388"/>
          </a:xfrm>
          <a:prstGeom prst="rect">
            <a:avLst/>
          </a:prstGeom>
          <a:noFill/>
        </p:spPr>
      </p:pic>
      <p:pic>
        <p:nvPicPr>
          <p:cNvPr id="18434" name="Picture 2" descr="G:\школа 8\Карельские сказки\122791-1280x20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4529" y="2067338"/>
            <a:ext cx="1894986" cy="3031977"/>
          </a:xfrm>
          <a:prstGeom prst="rect">
            <a:avLst/>
          </a:prstGeom>
          <a:noFill/>
        </p:spPr>
      </p:pic>
      <p:pic>
        <p:nvPicPr>
          <p:cNvPr id="18435" name="Picture 3" descr="G:\школа 8\Карельские сказки\images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8676" y="2014330"/>
            <a:ext cx="2174111" cy="307136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109253" y="5287617"/>
            <a:ext cx="577794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/>
              <a:t>Из </a:t>
            </a:r>
            <a:r>
              <a:rPr lang="ru-RU" sz="1900" b="1" dirty="0" err="1" smtClean="0"/>
              <a:t>н</a:t>
            </a:r>
            <a:r>
              <a:rPr lang="en-US" sz="1900" b="1" dirty="0" err="1" smtClean="0"/>
              <a:t>ациональн</a:t>
            </a:r>
            <a:r>
              <a:rPr lang="ru-RU" sz="1900" b="1" dirty="0" smtClean="0"/>
              <a:t>ого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архив</a:t>
            </a:r>
            <a:r>
              <a:rPr lang="ru-RU" sz="1900" b="1" dirty="0" smtClean="0"/>
              <a:t>а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респ</a:t>
            </a:r>
            <a:r>
              <a:rPr lang="ru-RU" sz="1900" b="1" dirty="0" smtClean="0"/>
              <a:t>.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Карели</a:t>
            </a:r>
            <a:r>
              <a:rPr lang="ru-RU" sz="1900" b="1" dirty="0" smtClean="0"/>
              <a:t>и</a:t>
            </a:r>
            <a:r>
              <a:rPr lang="en-US" sz="1900" dirty="0" smtClean="0"/>
              <a:t>. </a:t>
            </a:r>
            <a:endParaRPr lang="ru-RU" sz="1900" dirty="0"/>
          </a:p>
        </p:txBody>
      </p:sp>
      <p:sp>
        <p:nvSpPr>
          <p:cNvPr id="10" name="TextBox 9"/>
          <p:cNvSpPr txBox="1"/>
          <p:nvPr/>
        </p:nvSpPr>
        <p:spPr>
          <a:xfrm>
            <a:off x="1855304" y="5208105"/>
            <a:ext cx="3466655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 b="1" dirty="0" err="1" smtClean="0"/>
              <a:t>Элиас</a:t>
            </a:r>
            <a:r>
              <a:rPr lang="ru-RU" sz="1900" b="1" dirty="0" smtClean="0"/>
              <a:t> </a:t>
            </a:r>
            <a:r>
              <a:rPr lang="ru-RU" sz="1900" b="1" dirty="0" err="1" smtClean="0"/>
              <a:t>Лённрот</a:t>
            </a:r>
            <a:r>
              <a:rPr lang="ru-RU" sz="1900" b="1" dirty="0" smtClean="0"/>
              <a:t> (1802–1884)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xmlns="" val="1365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06446-BF1E-49FC-A719-9AE436D3C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357" y="804519"/>
            <a:ext cx="10405497" cy="104923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История карельского фольклора – 20 век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5298" name="Picture 2" descr="G:\школа 8\Карельские сказки\100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92308" y="1943748"/>
            <a:ext cx="2758084" cy="3618477"/>
          </a:xfrm>
          <a:prstGeom prst="rect">
            <a:avLst/>
          </a:prstGeom>
          <a:noFill/>
        </p:spPr>
      </p:pic>
      <p:pic>
        <p:nvPicPr>
          <p:cNvPr id="55302" name="Picture 6" descr="Виктор Яковлевич Евсеев за работой с грамзаписями.&#10; Конец 30х годов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04" y="1978852"/>
            <a:ext cx="3318814" cy="234135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42121" y="4465983"/>
            <a:ext cx="3154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В. Я. Евсеев,  </a:t>
            </a:r>
          </a:p>
          <a:p>
            <a:r>
              <a:rPr lang="ru-RU" i="1" dirty="0" smtClean="0"/>
              <a:t>за работой с грамзаписями (конец 30-х годов)</a:t>
            </a:r>
            <a:endParaRPr lang="ru-RU" dirty="0"/>
          </a:p>
        </p:txBody>
      </p:sp>
      <p:pic>
        <p:nvPicPr>
          <p:cNvPr id="55303" name="Picture 7" descr="G:\школа 8\Карельские сказки\Konk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674" y="2136651"/>
            <a:ext cx="2941981" cy="2260989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905825" y="4669454"/>
            <a:ext cx="2870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У. Конка записывает плачи, 1972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5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2262" y="464024"/>
            <a:ext cx="108586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  <a:t>Карельская сказительница – Анастасия </a:t>
            </a:r>
            <a:r>
              <a:rPr lang="ru-RU" sz="3200" b="1" dirty="0" err="1" smtClean="0">
                <a:solidFill>
                  <a:srgbClr val="C00000"/>
                </a:solidFill>
                <a:cs typeface="Aharoni" pitchFamily="2" charset="-79"/>
              </a:rPr>
              <a:t>Салониеми</a:t>
            </a:r>
            <a: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cs typeface="Aharoni" pitchFamily="2" charset="-79"/>
              </a:rPr>
              <a:t>(1885-1983)</a:t>
            </a:r>
            <a:endParaRPr lang="ru-RU" sz="3200" b="1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1026" name="Picture 2" descr="G:\школа 8\Карельские сказки\12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9026" y="1490435"/>
            <a:ext cx="3057098" cy="4197665"/>
          </a:xfrm>
          <a:prstGeom prst="rect">
            <a:avLst/>
          </a:prstGeom>
          <a:noFill/>
        </p:spPr>
      </p:pic>
      <p:pic>
        <p:nvPicPr>
          <p:cNvPr id="1027" name="Picture 3" descr="G:\школа 8\Карельские сказки\MWpvBh86ztV69e4YyoA674C_-qqwwO0-pN5gvjO7_hutzt8eUcOgEfHLv1lNh8LxqKzsih6mVdOgfnuEh0NQwwu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948" y="1881808"/>
            <a:ext cx="6192647" cy="36913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9686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4690</TotalTime>
  <Words>469</Words>
  <Application>Microsoft Office PowerPoint</Application>
  <PresentationFormat>Произвольный</PresentationFormat>
  <Paragraphs>103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Специальное оформление</vt:lpstr>
      <vt:lpstr>Галерея</vt:lpstr>
      <vt:lpstr>Карельские сказки: ЧИТАЕМ И ИГРАЕМ</vt:lpstr>
      <vt:lpstr>Слайд 2</vt:lpstr>
      <vt:lpstr>План </vt:lpstr>
      <vt:lpstr>Сказка  </vt:lpstr>
      <vt:lpstr>Виды Сказок  </vt:lpstr>
      <vt:lpstr>ИСТОРИЯ СКАЗОК </vt:lpstr>
      <vt:lpstr>История изучения карельского фольклора – 19 век </vt:lpstr>
      <vt:lpstr>История карельского фольклора – 20 век </vt:lpstr>
      <vt:lpstr>Слайд 9</vt:lpstr>
      <vt:lpstr>Слайд 10</vt:lpstr>
      <vt:lpstr>Карельская сказка в 21 веке </vt:lpstr>
      <vt:lpstr>Особенности Карельских сказок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Заключение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Кижи</dc:title>
  <dc:creator>Светлана</dc:creator>
  <cp:lastModifiedBy>1</cp:lastModifiedBy>
  <cp:revision>425</cp:revision>
  <dcterms:created xsi:type="dcterms:W3CDTF">2024-08-09T13:08:40Z</dcterms:created>
  <dcterms:modified xsi:type="dcterms:W3CDTF">2026-01-21T08:40:51Z</dcterms:modified>
</cp:coreProperties>
</file>